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ormorant Garamond" panose="020B0604020202020204" charset="0"/>
      <p:regular r:id="rId13"/>
    </p:embeddedFont>
    <p:embeddedFont>
      <p:font typeface="Cormorant Garamond Bold" panose="020B0604020202020204" charset="0"/>
      <p:regular r:id="rId14"/>
    </p:embeddedFont>
    <p:embeddedFont>
      <p:font typeface="Cormorant Garamond Bold Italics" panose="020B0604020202020204" charset="0"/>
      <p:regular r:id="rId15"/>
    </p:embeddedFont>
    <p:embeddedFont>
      <p:font typeface="Quicksand" panose="020B0604020202020204" charset="0"/>
      <p:regular r:id="rId16"/>
    </p:embeddedFont>
    <p:embeddedFont>
      <p:font typeface="Quicksand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3764" y="3154617"/>
            <a:ext cx="16229942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NEW ZEALAND MOTOR VEHICLE THEFT ANALYSIS &amp; CRIME PREVENTION STRATEGIES</a:t>
            </a:r>
          </a:p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endParaRPr lang="en-US" sz="6000" b="1" i="1">
              <a:solidFill>
                <a:srgbClr val="0F4662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09134" y="5679308"/>
            <a:ext cx="12812922" cy="2571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4"/>
              </a:lnSpc>
            </a:pPr>
            <a:r>
              <a:rPr lang="en-US" sz="488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Key Findings, Trends, and Recommendations </a:t>
            </a:r>
          </a:p>
          <a:p>
            <a:pPr marL="0" lvl="0" indent="0" algn="ctr">
              <a:lnSpc>
                <a:spcPts val="6844"/>
              </a:lnSpc>
              <a:spcBef>
                <a:spcPct val="0"/>
              </a:spcBef>
            </a:pPr>
            <a:endParaRPr lang="en-US" sz="4889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121348" y="7864488"/>
            <a:ext cx="6988496" cy="65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10 February, 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93774" y="1882712"/>
            <a:ext cx="11643643" cy="74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Prepared by Livinus Chikamara </a:t>
            </a:r>
          </a:p>
        </p:txBody>
      </p:sp>
      <p:sp>
        <p:nvSpPr>
          <p:cNvPr id="9" name="Freeform 9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1244733" y="838200"/>
            <a:ext cx="16230600" cy="339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Q&amp;A / Discussion</a:t>
            </a:r>
          </a:p>
          <a:p>
            <a:pPr marL="0" lvl="0" indent="0" algn="ctr">
              <a:lnSpc>
                <a:spcPts val="13579"/>
              </a:lnSpc>
              <a:spcBef>
                <a:spcPct val="0"/>
              </a:spcBef>
            </a:pPr>
            <a:endParaRPr lang="en-US" sz="9699" b="1" i="1">
              <a:solidFill>
                <a:srgbClr val="0F4662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80797" y="3427996"/>
            <a:ext cx="8949456" cy="5092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84"/>
              </a:lnSpc>
            </a:pPr>
            <a:r>
              <a:rPr lang="en-US" sz="7274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I’m open for questions and feedback.</a:t>
            </a:r>
          </a:p>
          <a:p>
            <a:pPr marL="0" lvl="0" indent="0" algn="ctr">
              <a:lnSpc>
                <a:spcPts val="10184"/>
              </a:lnSpc>
              <a:spcBef>
                <a:spcPct val="0"/>
              </a:spcBef>
            </a:pPr>
            <a:endParaRPr lang="en-US" sz="7274" b="1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2710" y="3369664"/>
            <a:ext cx="11402580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63754" y="2910111"/>
            <a:ext cx="9960491" cy="566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0"/>
              </a:lnSpc>
            </a:pPr>
            <a:r>
              <a:rPr lang="en-US" sz="38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Motor vehicle theft is a significant concern in New Zealand. The Motor Vehicle Theft Analysis project aims to identify trends, assess risk factors, enhance decision making, support public awareness and improve crime prevention measures. </a:t>
            </a:r>
          </a:p>
          <a:p>
            <a:pPr marL="0" lvl="0" indent="0" algn="ctr">
              <a:lnSpc>
                <a:spcPts val="6460"/>
              </a:lnSpc>
            </a:pPr>
            <a:endParaRPr lang="en-US" sz="38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95837" y="428942"/>
            <a:ext cx="804816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 &amp; Objectives</a:t>
            </a:r>
          </a:p>
        </p:txBody>
      </p:sp>
      <p:sp>
        <p:nvSpPr>
          <p:cNvPr id="4" name="Freeform 4"/>
          <p:cNvSpPr/>
          <p:nvPr/>
        </p:nvSpPr>
        <p:spPr>
          <a:xfrm>
            <a:off x="8304001" y="898388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04001" y="1925302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3893" y="15849"/>
            <a:ext cx="4194107" cy="10271151"/>
            <a:chOff x="0" y="0"/>
            <a:chExt cx="1104621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974931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428942"/>
            <a:ext cx="93902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Dataset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631109"/>
            <a:ext cx="6938067" cy="230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89"/>
              </a:lnSpc>
            </a:pPr>
            <a:r>
              <a:rPr lang="en-US" sz="36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Theft reports, vehicle registration, regional statistics.  </a:t>
            </a:r>
          </a:p>
          <a:p>
            <a:pPr marL="0" lvl="0" indent="0" algn="l">
              <a:lnSpc>
                <a:spcPts val="6289"/>
              </a:lnSpc>
            </a:pPr>
            <a:endParaRPr lang="en-US" sz="3699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017978"/>
            <a:ext cx="811530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Sources and Coverage: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863134"/>
            <a:ext cx="693806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Key Variables: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687353"/>
            <a:ext cx="13065193" cy="301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3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Vehicle Details: Type, Make, Model Year, Color, Date Stolen.  </a:t>
            </a:r>
          </a:p>
          <a:p>
            <a:pPr algn="l">
              <a:lnSpc>
                <a:spcPts val="6120"/>
              </a:lnSpc>
            </a:pPr>
            <a:r>
              <a:rPr lang="en-US" sz="3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Location Data: Region, Population, Density.  </a:t>
            </a:r>
          </a:p>
          <a:p>
            <a:pPr algn="l">
              <a:lnSpc>
                <a:spcPts val="6120"/>
              </a:lnSpc>
            </a:pPr>
            <a:r>
              <a:rPr lang="en-US" sz="3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Manufacturer Details: Make Name, Make Type.  </a:t>
            </a:r>
          </a:p>
          <a:p>
            <a:pPr marL="0" lvl="0" indent="0" algn="l">
              <a:lnSpc>
                <a:spcPts val="6120"/>
              </a:lnSpc>
            </a:pPr>
            <a:endParaRPr lang="en-US" sz="36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38622" y="4099272"/>
            <a:ext cx="4210757" cy="3273864"/>
          </a:xfrm>
          <a:custGeom>
            <a:avLst/>
            <a:gdLst/>
            <a:ahLst/>
            <a:cxnLst/>
            <a:rect l="l" t="t" r="r" b="b"/>
            <a:pathLst>
              <a:path w="4210757" h="3273864">
                <a:moveTo>
                  <a:pt x="0" y="0"/>
                </a:moveTo>
                <a:lnTo>
                  <a:pt x="4210756" y="0"/>
                </a:lnTo>
                <a:lnTo>
                  <a:pt x="4210756" y="3273864"/>
                </a:lnTo>
                <a:lnTo>
                  <a:pt x="0" y="327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864383" y="7315986"/>
            <a:ext cx="4344915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1911071" y="7344561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257585"/>
            <a:ext cx="15229123" cy="2151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4"/>
              </a:lnSpc>
            </a:pPr>
            <a:r>
              <a:rPr lang="en-US" sz="6167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Key Findings – Theft Trends Over Time</a:t>
            </a:r>
          </a:p>
          <a:p>
            <a:pPr marL="0" lvl="0" indent="0" algn="l">
              <a:lnSpc>
                <a:spcPts val="8634"/>
              </a:lnSpc>
              <a:spcBef>
                <a:spcPct val="0"/>
              </a:spcBef>
            </a:pPr>
            <a:endParaRPr lang="en-US" sz="6167" b="1" i="1">
              <a:solidFill>
                <a:srgbClr val="0F4662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4384" y="3194685"/>
            <a:ext cx="5348229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Over the course of 2021 &amp; 2022, I've observed that most thefts occur during the first quarter. With a significant spike in the month of March..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52194"/>
            <a:ext cx="5348229" cy="124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Trend Analysis</a:t>
            </a:r>
          </a:p>
          <a:p>
            <a:pPr marL="0" lvl="0" indent="0" algn="r">
              <a:lnSpc>
                <a:spcPts val="5040"/>
              </a:lnSpc>
              <a:spcBef>
                <a:spcPct val="0"/>
              </a:spcBef>
            </a:pPr>
            <a:endParaRPr lang="en-US" sz="36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911071" y="3631400"/>
            <a:ext cx="5348229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 positive correlation was observed between region population and theft rate. This makes regions with higher population more at risk of vehicle theft.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11071" y="2352194"/>
            <a:ext cx="7113823" cy="124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Population-Theft </a:t>
            </a:r>
          </a:p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Correlation :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6761" y="2456695"/>
            <a:ext cx="5385764" cy="6426664"/>
            <a:chOff x="0" y="0"/>
            <a:chExt cx="1418473" cy="16926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51118" y="2456695"/>
            <a:ext cx="5385764" cy="6426664"/>
            <a:chOff x="0" y="0"/>
            <a:chExt cx="1418473" cy="16926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1418473" cy="1854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10"/>
                </a:lnSpc>
              </a:pPr>
              <a:endParaRPr/>
            </a:p>
            <a:p>
              <a:pPr algn="ctr">
                <a:lnSpc>
                  <a:spcPts val="5610"/>
                </a:lnSpc>
              </a:pPr>
              <a:endParaRPr/>
            </a:p>
            <a:p>
              <a:pPr algn="ctr">
                <a:lnSpc>
                  <a:spcPts val="5610"/>
                </a:lnSpc>
              </a:pPr>
              <a:endParaRPr/>
            </a:p>
            <a:p>
              <a:pPr algn="ctr">
                <a:lnSpc>
                  <a:spcPts val="5610"/>
                </a:lnSpc>
              </a:pPr>
              <a:r>
                <a:rPr lang="en-US" sz="3300">
                  <a:solidFill>
                    <a:srgbClr val="0F4662"/>
                  </a:solidFill>
                  <a:latin typeface="Quicksand"/>
                  <a:ea typeface="Quicksand"/>
                  <a:cs typeface="Quicksand"/>
                  <a:sym typeface="Quicksand"/>
                </a:rPr>
                <a:t>96% of the stolen vehicles are standard while only 4% of them are luxury. </a:t>
              </a:r>
            </a:p>
            <a:p>
              <a:pPr algn="ctr">
                <a:lnSpc>
                  <a:spcPts val="5610"/>
                </a:lnSpc>
              </a:pPr>
              <a:endParaRPr lang="en-US" sz="33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ctr">
                <a:lnSpc>
                  <a:spcPts val="5610"/>
                </a:lnSpc>
              </a:pPr>
              <a:r>
                <a:rPr lang="en-US" sz="3300">
                  <a:solidFill>
                    <a:srgbClr val="0F4662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15475" y="2456695"/>
            <a:ext cx="5385764" cy="6426664"/>
            <a:chOff x="0" y="0"/>
            <a:chExt cx="1418473" cy="16926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599709"/>
            <a:ext cx="811530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>
                <a:solidFill>
                  <a:srgbClr val="0F4662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… more findings</a:t>
            </a:r>
            <a:r>
              <a:rPr lang="en-US" sz="6399">
                <a:solidFill>
                  <a:srgbClr val="0F466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5382" y="3705048"/>
            <a:ext cx="5101887" cy="508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Toyota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Trailer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Nissan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Mazda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Ford.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Honda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Mitsubishi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809698"/>
            <a:ext cx="510188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Most stolen vehicles makes: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34995" y="2809698"/>
            <a:ext cx="5101887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Luxury Vs Standard Vehicles: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03607" y="3705048"/>
            <a:ext cx="4496348" cy="508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Stationwagon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Saloon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Hatchback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Trailer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Utility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Roadbike</a:t>
            </a: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Moped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17857" y="2809698"/>
            <a:ext cx="5101887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33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Most stiolen Vehicle Types: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1695" y="1969750"/>
            <a:ext cx="5539941" cy="7448847"/>
            <a:chOff x="0" y="0"/>
            <a:chExt cx="858282" cy="11540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282" cy="1154021"/>
            </a:xfrm>
            <a:custGeom>
              <a:avLst/>
              <a:gdLst/>
              <a:ahLst/>
              <a:cxnLst/>
              <a:rect l="l" t="t" r="r" b="b"/>
              <a:pathLst>
                <a:path w="858282" h="1154021">
                  <a:moveTo>
                    <a:pt x="32142" y="0"/>
                  </a:moveTo>
                  <a:lnTo>
                    <a:pt x="826140" y="0"/>
                  </a:lnTo>
                  <a:cubicBezTo>
                    <a:pt x="843892" y="0"/>
                    <a:pt x="858282" y="14390"/>
                    <a:pt x="858282" y="32142"/>
                  </a:cubicBezTo>
                  <a:lnTo>
                    <a:pt x="858282" y="1121879"/>
                  </a:lnTo>
                  <a:cubicBezTo>
                    <a:pt x="858282" y="1130404"/>
                    <a:pt x="854896" y="1138579"/>
                    <a:pt x="848868" y="1144607"/>
                  </a:cubicBezTo>
                  <a:cubicBezTo>
                    <a:pt x="842840" y="1150635"/>
                    <a:pt x="834665" y="1154021"/>
                    <a:pt x="826140" y="1154021"/>
                  </a:cubicBezTo>
                  <a:lnTo>
                    <a:pt x="32142" y="1154021"/>
                  </a:lnTo>
                  <a:cubicBezTo>
                    <a:pt x="23617" y="1154021"/>
                    <a:pt x="15442" y="1150635"/>
                    <a:pt x="9414" y="1144607"/>
                  </a:cubicBezTo>
                  <a:cubicBezTo>
                    <a:pt x="3386" y="1138579"/>
                    <a:pt x="0" y="1130404"/>
                    <a:pt x="0" y="1121879"/>
                  </a:cubicBezTo>
                  <a:lnTo>
                    <a:pt x="0" y="32142"/>
                  </a:lnTo>
                  <a:cubicBezTo>
                    <a:pt x="0" y="14390"/>
                    <a:pt x="14390" y="0"/>
                    <a:pt x="32142" y="0"/>
                  </a:cubicBezTo>
                  <a:close/>
                </a:path>
              </a:pathLst>
            </a:custGeom>
            <a:blipFill>
              <a:blip r:embed="rId2"/>
              <a:stretch>
                <a:fillRect l="-50716" r="-5071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449761" y="0"/>
            <a:ext cx="9838239" cy="10287000"/>
            <a:chOff x="0" y="0"/>
            <a:chExt cx="2591141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599709"/>
            <a:ext cx="948074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Geographic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1895475"/>
            <a:ext cx="8606683" cy="863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6289"/>
              </a:lnSpc>
              <a:buFont typeface="Arial"/>
              <a:buChar char="•"/>
            </a:pPr>
            <a:r>
              <a:rPr lang="en-US" sz="36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Auckland</a:t>
            </a:r>
          </a:p>
          <a:p>
            <a:pPr marL="798829" lvl="1" indent="-399415" algn="l">
              <a:lnSpc>
                <a:spcPts val="6289"/>
              </a:lnSpc>
              <a:buFont typeface="Arial"/>
              <a:buChar char="•"/>
            </a:pPr>
            <a:r>
              <a:rPr lang="en-US" sz="36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Canterbury</a:t>
            </a:r>
          </a:p>
          <a:p>
            <a:pPr marL="798829" lvl="1" indent="-399415" algn="l">
              <a:lnSpc>
                <a:spcPts val="6289"/>
              </a:lnSpc>
              <a:buFont typeface="Arial"/>
              <a:buChar char="•"/>
            </a:pPr>
            <a:r>
              <a:rPr lang="en-US" sz="36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Bay of Plenty</a:t>
            </a:r>
          </a:p>
          <a:p>
            <a:pPr marL="798829" lvl="1" indent="-399415" algn="l">
              <a:lnSpc>
                <a:spcPts val="6289"/>
              </a:lnSpc>
              <a:buFont typeface="Arial"/>
              <a:buChar char="•"/>
            </a:pPr>
            <a:r>
              <a:rPr lang="en-US" sz="36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Wellington</a:t>
            </a:r>
          </a:p>
          <a:p>
            <a:pPr marL="798829" lvl="1" indent="-399415" algn="l">
              <a:lnSpc>
                <a:spcPts val="6289"/>
              </a:lnSpc>
              <a:buFont typeface="Arial"/>
              <a:buChar char="•"/>
            </a:pPr>
            <a:r>
              <a:rPr lang="en-US" sz="36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Waikato</a:t>
            </a:r>
          </a:p>
          <a:p>
            <a:pPr marL="798829" lvl="1" indent="-399415" algn="l">
              <a:lnSpc>
                <a:spcPts val="6289"/>
              </a:lnSpc>
              <a:buFont typeface="Arial"/>
              <a:buChar char="•"/>
            </a:pPr>
            <a:r>
              <a:rPr lang="en-US" sz="36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Northland</a:t>
            </a:r>
          </a:p>
          <a:p>
            <a:pPr marL="798829" lvl="1" indent="-399415" algn="l">
              <a:lnSpc>
                <a:spcPts val="6289"/>
              </a:lnSpc>
              <a:buFont typeface="Arial"/>
              <a:buChar char="•"/>
            </a:pPr>
            <a:r>
              <a:rPr lang="en-US" sz="36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Gisborne</a:t>
            </a:r>
          </a:p>
          <a:p>
            <a:pPr marL="798829" lvl="1" indent="-399415" algn="l">
              <a:lnSpc>
                <a:spcPts val="6289"/>
              </a:lnSpc>
              <a:buFont typeface="Arial"/>
              <a:buChar char="•"/>
            </a:pPr>
            <a:r>
              <a:rPr lang="en-US" sz="36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Otago</a:t>
            </a:r>
          </a:p>
          <a:p>
            <a:pPr marL="798829" lvl="1" indent="-399415" algn="l">
              <a:lnSpc>
                <a:spcPts val="6289"/>
              </a:lnSpc>
              <a:buFont typeface="Arial"/>
              <a:buChar char="•"/>
            </a:pPr>
            <a:r>
              <a:rPr lang="en-US" sz="36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Manawatū-Whanganui</a:t>
            </a:r>
          </a:p>
          <a:p>
            <a:pPr marL="798829" lvl="1" indent="-399415" algn="l">
              <a:lnSpc>
                <a:spcPts val="6289"/>
              </a:lnSpc>
              <a:buFont typeface="Arial"/>
              <a:buChar char="•"/>
            </a:pPr>
            <a:r>
              <a:rPr lang="en-US" sz="36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Taranaki</a:t>
            </a:r>
          </a:p>
          <a:p>
            <a:pPr algn="l">
              <a:lnSpc>
                <a:spcPts val="6289"/>
              </a:lnSpc>
            </a:pPr>
            <a:endParaRPr lang="en-US" sz="3699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44000" y="809625"/>
            <a:ext cx="8606683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44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High-Theft Regions:</a:t>
            </a:r>
          </a:p>
          <a:p>
            <a:pPr marL="0" lvl="0" indent="0" algn="l">
              <a:lnSpc>
                <a:spcPts val="2209"/>
              </a:lnSpc>
            </a:pPr>
            <a:endParaRPr lang="en-US" sz="4400" b="1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028700" y="974152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122760" y="675909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352325"/>
            <a:ext cx="810923" cy="81092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599709"/>
            <a:ext cx="1153752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Key Risk Factors: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5399851"/>
            <a:ext cx="810923" cy="8109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8449149"/>
            <a:ext cx="810923" cy="81092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267942" y="1981200"/>
            <a:ext cx="15622501" cy="290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19"/>
              </a:lnSpc>
            </a:pPr>
            <a:r>
              <a:rPr lang="en-US" sz="4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Regions with large population are generally at a higher risk of vehicle theft than regions with smaller population and density.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67942" y="5171251"/>
            <a:ext cx="15622501" cy="290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19"/>
              </a:lnSpc>
            </a:pPr>
            <a:r>
              <a:rPr lang="en-US" sz="4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Standard vehicles like station wagons and saloons are at a higher risk of theft than luxury vehicles like convertibles and sports cars.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67941" y="8225198"/>
            <a:ext cx="15622501" cy="191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19"/>
              </a:lnSpc>
            </a:pPr>
            <a:r>
              <a:rPr lang="en-US" sz="4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Silver and white vehicles are at a higher theft risk than other vehicle </a:t>
            </a:r>
            <a:r>
              <a:rPr lang="en-US" sz="4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colours</a:t>
            </a:r>
            <a:r>
              <a:rPr lang="en-US" sz="4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35120" y="647993"/>
            <a:ext cx="16230600" cy="194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Actionable Recommendations for Crime Prevention</a:t>
            </a:r>
          </a:p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endParaRPr lang="en-US" sz="5600" b="1" i="1" dirty="0">
              <a:solidFill>
                <a:srgbClr val="0F4662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536736"/>
            <a:ext cx="12631951" cy="214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Increase patrols, CCTV surveillance , License Plate Recognition in high risk locations.</a:t>
            </a:r>
          </a:p>
          <a:p>
            <a:pPr algn="l">
              <a:lnSpc>
                <a:spcPts val="5779"/>
              </a:lnSpc>
            </a:pPr>
            <a:endParaRPr lang="en-US" sz="33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016665"/>
            <a:ext cx="10527757" cy="151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6289"/>
              </a:lnSpc>
              <a:buFont typeface="Arial"/>
              <a:buChar char="•"/>
            </a:pPr>
            <a:r>
              <a:rPr lang="en-US" sz="36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Use steering locks, GPS tracking, garage parking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756690"/>
            <a:ext cx="10527757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6120"/>
              </a:lnSpc>
              <a:buFont typeface="Arial"/>
              <a:buChar char="•"/>
            </a:pPr>
            <a:r>
              <a:rPr lang="en-US" sz="36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Stricter regulations on secondhand car parts sales, incentives for anti-theft technology. </a:t>
            </a:r>
          </a:p>
          <a:p>
            <a:pPr algn="l">
              <a:lnSpc>
                <a:spcPts val="6120"/>
              </a:lnSpc>
            </a:pPr>
            <a:endParaRPr lang="en-US" sz="36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914818"/>
            <a:ext cx="10527757" cy="128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For Law Enforcement:</a:t>
            </a:r>
          </a:p>
          <a:p>
            <a:pPr marL="0" lvl="0" indent="0" algn="l">
              <a:lnSpc>
                <a:spcPts val="5179"/>
              </a:lnSpc>
              <a:spcBef>
                <a:spcPct val="0"/>
              </a:spcBef>
            </a:pPr>
            <a:endParaRPr lang="en-US" sz="36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4511587"/>
            <a:ext cx="10527757" cy="135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89"/>
              </a:lnSpc>
            </a:pPr>
            <a:r>
              <a:rPr lang="en-US" sz="36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For Vehicle Owners:</a:t>
            </a:r>
          </a:p>
          <a:p>
            <a:pPr marL="0" lvl="0" indent="0" algn="l">
              <a:lnSpc>
                <a:spcPts val="4759"/>
              </a:lnSpc>
            </a:pPr>
            <a:endParaRPr lang="en-US" sz="36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7074065"/>
            <a:ext cx="10527757" cy="151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89"/>
              </a:lnSpc>
            </a:pPr>
            <a:r>
              <a:rPr lang="en-US" sz="36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For Policymakers:</a:t>
            </a:r>
          </a:p>
          <a:p>
            <a:pPr marL="0" lvl="0" indent="0" algn="l">
              <a:lnSpc>
                <a:spcPts val="6289"/>
              </a:lnSpc>
            </a:pPr>
            <a:endParaRPr lang="en-US" sz="36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1789" y="-133350"/>
            <a:ext cx="11534821" cy="1299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80"/>
              </a:lnSpc>
              <a:spcBef>
                <a:spcPct val="0"/>
              </a:spcBef>
            </a:pPr>
            <a:r>
              <a:rPr lang="en-US" sz="7700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Conclusion &amp; Next Steps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55299" y="2861988"/>
            <a:ext cx="8288701" cy="705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89"/>
              </a:lnSpc>
            </a:pPr>
            <a:r>
              <a:rPr lang="en-US" sz="36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• Total number of thefts: 4553</a:t>
            </a:r>
          </a:p>
          <a:p>
            <a:pPr algn="l">
              <a:lnSpc>
                <a:spcPts val="6289"/>
              </a:lnSpc>
            </a:pPr>
            <a:r>
              <a:rPr lang="en-US" sz="36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• Highest Risk Region: Auckland</a:t>
            </a:r>
          </a:p>
          <a:p>
            <a:pPr algn="l">
              <a:lnSpc>
                <a:spcPts val="6289"/>
              </a:lnSpc>
            </a:pPr>
            <a:r>
              <a:rPr lang="en-US" sz="36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• Most stolen vehicle type: Station     wagon </a:t>
            </a:r>
          </a:p>
          <a:p>
            <a:pPr algn="l">
              <a:lnSpc>
                <a:spcPts val="6289"/>
              </a:lnSpc>
            </a:pPr>
            <a:r>
              <a:rPr lang="en-US" sz="36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• Peak theft month: March</a:t>
            </a:r>
          </a:p>
          <a:p>
            <a:pPr algn="l">
              <a:lnSpc>
                <a:spcPts val="6289"/>
              </a:lnSpc>
            </a:pPr>
            <a:r>
              <a:rPr lang="en-US" sz="36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• Average age of stolen vehicles: 20 years. </a:t>
            </a:r>
          </a:p>
          <a:p>
            <a:pPr algn="l">
              <a:lnSpc>
                <a:spcPts val="6289"/>
              </a:lnSpc>
            </a:pPr>
            <a:endParaRPr lang="en-US" sz="3699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>
              <a:lnSpc>
                <a:spcPts val="6289"/>
              </a:lnSpc>
            </a:pPr>
            <a:r>
              <a:rPr lang="en-US" sz="36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>
            <a:off x="8037301" y="991366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9136" y="1480863"/>
            <a:ext cx="847006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Summary of Key Findings:</a:t>
            </a:r>
          </a:p>
        </p:txBody>
      </p:sp>
      <p:sp>
        <p:nvSpPr>
          <p:cNvPr id="6" name="AutoShape 6"/>
          <p:cNvSpPr/>
          <p:nvPr/>
        </p:nvSpPr>
        <p:spPr>
          <a:xfrm flipH="1" flipV="1">
            <a:off x="8839200" y="2052363"/>
            <a:ext cx="38100" cy="6963196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525000" y="1480863"/>
            <a:ext cx="576741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6000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Next Steps: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25000" y="2871513"/>
            <a:ext cx="8066089" cy="685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1"/>
              </a:lnSpc>
            </a:pPr>
            <a:r>
              <a:rPr lang="en-US" sz="3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• Continue monitoring theft trends.  </a:t>
            </a:r>
          </a:p>
          <a:p>
            <a:pPr algn="l">
              <a:lnSpc>
                <a:spcPts val="6121"/>
              </a:lnSpc>
            </a:pPr>
            <a:r>
              <a:rPr lang="en-US" sz="3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• Strengthen collaboration among law enforcement, insurers, and policymakers against vehicle theft and related crime. </a:t>
            </a:r>
          </a:p>
          <a:p>
            <a:pPr algn="l">
              <a:lnSpc>
                <a:spcPts val="6121"/>
              </a:lnSpc>
            </a:pPr>
            <a:r>
              <a:rPr lang="en-US" sz="3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• Conduct more public awareness campaigns for vehicle theft in all the regions. </a:t>
            </a:r>
          </a:p>
          <a:p>
            <a:pPr marL="0" lvl="0" indent="0" algn="l">
              <a:lnSpc>
                <a:spcPts val="6121"/>
              </a:lnSpc>
            </a:pPr>
            <a:endParaRPr lang="en-US" sz="36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470</Words>
  <Application>Microsoft Office PowerPoint</Application>
  <PresentationFormat>Custom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Quicksand</vt:lpstr>
      <vt:lpstr>Cormorant Garamond Bold Italics</vt:lpstr>
      <vt:lpstr>Cormorant Garamond</vt:lpstr>
      <vt:lpstr>Arial</vt:lpstr>
      <vt:lpstr>Quicksand Bold</vt:lpstr>
      <vt:lpstr>Cormorant Garamond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Prepared by Livinus Chikamara</dc:title>
  <cp:lastModifiedBy>Chikamara Livinus</cp:lastModifiedBy>
  <cp:revision>2</cp:revision>
  <dcterms:created xsi:type="dcterms:W3CDTF">2006-08-16T00:00:00Z</dcterms:created>
  <dcterms:modified xsi:type="dcterms:W3CDTF">2025-02-28T07:31:18Z</dcterms:modified>
  <dc:identifier>DAGerW1dTBI</dc:identifier>
</cp:coreProperties>
</file>